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e40626447_2_125: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3e40626447_2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e4a0c640d_0_2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3e4a0c640d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so many merge issues… Had issue with the slimes continuing to lay slime when the game was paused which led to score going mad as well as lagging out. Issues with multiple controllers working at the same time.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3e4b918b84_0_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Google Shape;241;g3e4b918b8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e40626447_2_17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e40626447_2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e4a0c640d_0_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e4a0c640d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3e4a0c640d_0_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3e4a0c640d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e40626447_2_1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3e40626447_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We sought to make an </a:t>
            </a:r>
            <a:r>
              <a:rPr lang="en"/>
              <a:t>asymmetrical</a:t>
            </a:r>
            <a:r>
              <a:rPr lang="en"/>
              <a:t> style of game where there would be a team of 3 slimes playing against a team of 1 janitor. We were able to achieve this and add several other game modes; 1 vs.1, 2 vs. 1, etc.</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e4b918b84_0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Google Shape;190;g3e4b918b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were able to achieve all of our desired goals that we set at the </a:t>
            </a:r>
            <a:r>
              <a:rPr lang="en"/>
              <a:t>beginning</a:t>
            </a:r>
            <a:r>
              <a:rPr lang="en"/>
              <a:t> of our project. When we later started to think about complex features we weren’t able to make them all. We finished all of our high level goals that we set out at the start of our project but we were not able to include all features that we thought after the first sprint.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e4a0c640d_0_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3e4a0c640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We had several challenges with the way we were merging our work. This was due to having a github and Unity Collab which acted as </a:t>
            </a:r>
            <a:r>
              <a:rPr lang="en"/>
              <a:t>separate</a:t>
            </a:r>
            <a:r>
              <a:rPr lang="en"/>
              <a:t> entities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e4a0c640d_0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3e4a0c640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e4b918b84_2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Google Shape;209;g3e4b918b8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is some images of the latest version of our game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e4a0c640d_0_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3e4a0c640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A flow diagram of how each scene </a:t>
            </a:r>
            <a:r>
              <a:rPr lang="en"/>
              <a:t>transition</a:t>
            </a:r>
            <a:r>
              <a:rPr lang="en"/>
              <a:t> and how each scene is </a:t>
            </a:r>
            <a:r>
              <a:rPr lang="en"/>
              <a:t>related</a:t>
            </a:r>
            <a:r>
              <a:rPr lang="en"/>
              <a:t> to one another</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e4b918b84_0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Google Shape;223;g3e4b918b8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e4a0c640d_0_1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3e4a0c640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Fun to make the game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14"/>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4000"/>
              <a:buFont typeface="Montserrat"/>
              <a:buNone/>
              <a:defRPr b="0" i="0" sz="4000" u="none" cap="none" strike="noStrike">
                <a:solidFill>
                  <a:schemeClr val="lt1"/>
                </a:solidFill>
                <a:latin typeface="Montserrat"/>
                <a:ea typeface="Montserrat"/>
                <a:cs typeface="Montserrat"/>
                <a:sym typeface="Montserrat"/>
              </a:defRPr>
            </a:lvl9pPr>
          </a:lstStyle>
          <a:p/>
        </p:txBody>
      </p:sp>
      <p:sp>
        <p:nvSpPr>
          <p:cNvPr id="62" name="Google Shape;62;p14"/>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2pPr>
            <a:lvl3pPr lvl="2"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3pPr>
            <a:lvl4pPr lvl="3"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4pPr>
            <a:lvl5pPr lvl="4"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5pPr>
            <a:lvl6pPr lvl="5"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6pPr>
            <a:lvl7pPr lvl="6"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7pPr>
            <a:lvl8pPr lvl="7"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8pPr>
            <a:lvl9pPr lvl="8"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9pPr>
          </a:lstStyle>
          <a:p/>
        </p:txBody>
      </p:sp>
      <p:sp>
        <p:nvSpPr>
          <p:cNvPr id="63" name="Google Shape;6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grpSp>
        <p:nvGrpSpPr>
          <p:cNvPr id="65" name="Google Shape;65;p15"/>
          <p:cNvGrpSpPr/>
          <p:nvPr/>
        </p:nvGrpSpPr>
        <p:grpSpPr>
          <a:xfrm>
            <a:off x="0" y="381001"/>
            <a:ext cx="1037850" cy="1016288"/>
            <a:chOff x="0" y="381001"/>
            <a:chExt cx="1037850" cy="1016288"/>
          </a:xfrm>
        </p:grpSpPr>
        <p:sp>
          <p:nvSpPr>
            <p:cNvPr id="66" name="Google Shape;66;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69" name="Google Shape;69;p1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70" name="Google Shape;7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1" name="Shape 71"/>
        <p:cNvGrpSpPr/>
        <p:nvPr/>
      </p:nvGrpSpPr>
      <p:grpSpPr>
        <a:xfrm>
          <a:off x="0" y="0"/>
          <a:ext cx="0" cy="0"/>
          <a:chOff x="0" y="0"/>
          <a:chExt cx="0" cy="0"/>
        </a:xfrm>
      </p:grpSpPr>
      <p:grpSp>
        <p:nvGrpSpPr>
          <p:cNvPr id="72" name="Google Shape;72;p16"/>
          <p:cNvGrpSpPr/>
          <p:nvPr/>
        </p:nvGrpSpPr>
        <p:grpSpPr>
          <a:xfrm>
            <a:off x="4406400" y="0"/>
            <a:ext cx="4737600" cy="5143065"/>
            <a:chOff x="4406400" y="0"/>
            <a:chExt cx="4737600" cy="5143065"/>
          </a:xfrm>
        </p:grpSpPr>
        <p:sp>
          <p:nvSpPr>
            <p:cNvPr id="73" name="Google Shape;73;p16"/>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6"/>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6"/>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6"/>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6"/>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6"/>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6"/>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6"/>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6"/>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6"/>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16"/>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92" name="Google Shape;9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17"/>
          <p:cNvGrpSpPr/>
          <p:nvPr/>
        </p:nvGrpSpPr>
        <p:grpSpPr>
          <a:xfrm>
            <a:off x="0" y="381001"/>
            <a:ext cx="1037850" cy="1016288"/>
            <a:chOff x="0" y="381001"/>
            <a:chExt cx="1037850" cy="1016288"/>
          </a:xfrm>
        </p:grpSpPr>
        <p:sp>
          <p:nvSpPr>
            <p:cNvPr id="95" name="Google Shape;9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98" name="Google Shape;98;p17"/>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99" name="Google Shape;99;p17"/>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00" name="Google Shape;10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1" name="Shape 101"/>
        <p:cNvGrpSpPr/>
        <p:nvPr/>
      </p:nvGrpSpPr>
      <p:grpSpPr>
        <a:xfrm>
          <a:off x="0" y="0"/>
          <a:ext cx="0" cy="0"/>
          <a:chOff x="0" y="0"/>
          <a:chExt cx="0" cy="0"/>
        </a:xfrm>
      </p:grpSpPr>
      <p:grpSp>
        <p:nvGrpSpPr>
          <p:cNvPr id="102" name="Google Shape;102;p18"/>
          <p:cNvGrpSpPr/>
          <p:nvPr/>
        </p:nvGrpSpPr>
        <p:grpSpPr>
          <a:xfrm>
            <a:off x="0" y="381001"/>
            <a:ext cx="1037850" cy="1016288"/>
            <a:chOff x="0" y="381001"/>
            <a:chExt cx="1037850" cy="1016288"/>
          </a:xfrm>
        </p:grpSpPr>
        <p:sp>
          <p:nvSpPr>
            <p:cNvPr id="103" name="Google Shape;10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106" name="Google Shape;10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7" name="Shape 107"/>
        <p:cNvGrpSpPr/>
        <p:nvPr/>
      </p:nvGrpSpPr>
      <p:grpSpPr>
        <a:xfrm>
          <a:off x="0" y="0"/>
          <a:ext cx="0" cy="0"/>
          <a:chOff x="0" y="0"/>
          <a:chExt cx="0" cy="0"/>
        </a:xfrm>
      </p:grpSpPr>
      <p:grpSp>
        <p:nvGrpSpPr>
          <p:cNvPr id="108" name="Google Shape;108;p19"/>
          <p:cNvGrpSpPr/>
          <p:nvPr/>
        </p:nvGrpSpPr>
        <p:grpSpPr>
          <a:xfrm>
            <a:off x="0" y="381001"/>
            <a:ext cx="1037850" cy="1016288"/>
            <a:chOff x="0" y="381001"/>
            <a:chExt cx="1037850" cy="1016288"/>
          </a:xfrm>
        </p:grpSpPr>
        <p:sp>
          <p:nvSpPr>
            <p:cNvPr id="109" name="Google Shape;10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19"/>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112" name="Google Shape;112;p19"/>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13" name="Google Shape;11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0"/>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0"/>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0"/>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0"/>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0"/>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0"/>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0"/>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0"/>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0"/>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0"/>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0"/>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0"/>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0"/>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p20"/>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135" name="Google Shape;13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p21"/>
          <p:cNvGrpSpPr/>
          <p:nvPr/>
        </p:nvGrpSpPr>
        <p:grpSpPr>
          <a:xfrm>
            <a:off x="0" y="381001"/>
            <a:ext cx="1037850" cy="1016288"/>
            <a:chOff x="0" y="381001"/>
            <a:chExt cx="1037850" cy="1016288"/>
          </a:xfrm>
        </p:grpSpPr>
        <p:sp>
          <p:nvSpPr>
            <p:cNvPr id="138" name="Google Shape;13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21"/>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400"/>
              <a:buFont typeface="Montserrat"/>
              <a:buNone/>
              <a:defRPr b="0" i="0" sz="2400" u="none" cap="none" strike="noStrike">
                <a:solidFill>
                  <a:schemeClr val="lt1"/>
                </a:solidFill>
                <a:latin typeface="Montserrat"/>
                <a:ea typeface="Montserrat"/>
                <a:cs typeface="Montserrat"/>
                <a:sym typeface="Montserrat"/>
              </a:defRPr>
            </a:lvl9pPr>
          </a:lstStyle>
          <a:p/>
        </p:txBody>
      </p:sp>
      <p:sp>
        <p:nvSpPr>
          <p:cNvPr id="141" name="Google Shape;141;p21"/>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2pPr>
            <a:lvl3pPr lvl="2"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3pPr>
            <a:lvl4pPr lvl="3"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4pPr>
            <a:lvl5pPr lvl="4"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5pPr>
            <a:lvl6pPr lvl="5"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6pPr>
            <a:lvl7pPr lvl="6"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7pPr>
            <a:lvl8pPr lvl="7"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8pPr>
            <a:lvl9pPr lvl="8"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9pPr>
          </a:lstStyle>
          <a:p/>
        </p:txBody>
      </p:sp>
      <p:sp>
        <p:nvSpPr>
          <p:cNvPr id="142" name="Google Shape;142;p21"/>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43" name="Google Shape;1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4"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22"/>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1pPr>
          </a:lstStyle>
          <a:p/>
        </p:txBody>
      </p:sp>
      <p:sp>
        <p:nvSpPr>
          <p:cNvPr id="149" name="Google Shape;1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0"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3"/>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23"/>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8000"/>
              <a:buFont typeface="Montserrat"/>
              <a:buNone/>
              <a:defRPr b="0" i="0" sz="8000" u="none" cap="none" strike="noStrike">
                <a:solidFill>
                  <a:schemeClr val="lt1"/>
                </a:solidFill>
                <a:latin typeface="Montserrat"/>
                <a:ea typeface="Montserrat"/>
                <a:cs typeface="Montserrat"/>
                <a:sym typeface="Montserrat"/>
              </a:defRPr>
            </a:lvl9pPr>
          </a:lstStyle>
          <a:p>
            <a:r>
              <a:t>xx%</a:t>
            </a:r>
          </a:p>
        </p:txBody>
      </p:sp>
      <p:sp>
        <p:nvSpPr>
          <p:cNvPr id="171" name="Google Shape;171;p23"/>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72" name="Google Shape;17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5"/>
          <p:cNvSpPr txBox="1"/>
          <p:nvPr>
            <p:ph type="ctrTitle"/>
          </p:nvPr>
        </p:nvSpPr>
        <p:spPr>
          <a:xfrm>
            <a:off x="3399250" y="799350"/>
            <a:ext cx="5377500" cy="17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4000"/>
              <a:buFont typeface="Montserrat"/>
              <a:buNone/>
            </a:pPr>
            <a:r>
              <a:rPr b="1" lang="en" sz="4800"/>
              <a:t>Clean-em-Up!</a:t>
            </a:r>
            <a:endParaRPr b="1" i="0" sz="4800" u="none" cap="none" strike="noStrike">
              <a:solidFill>
                <a:schemeClr val="lt1"/>
              </a:solidFill>
            </a:endParaRPr>
          </a:p>
          <a:p>
            <a:pPr indent="0" lvl="0" marL="0" marR="0" rtl="0" algn="l">
              <a:lnSpc>
                <a:spcPct val="100000"/>
              </a:lnSpc>
              <a:spcBef>
                <a:spcPts val="0"/>
              </a:spcBef>
              <a:spcAft>
                <a:spcPts val="0"/>
              </a:spcAft>
              <a:buClr>
                <a:schemeClr val="lt1"/>
              </a:buClr>
              <a:buSzPts val="4000"/>
              <a:buFont typeface="Montserrat"/>
              <a:buNone/>
            </a:pPr>
            <a:r>
              <a:t/>
            </a:r>
            <a:endParaRPr b="0"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4000"/>
              <a:buFont typeface="Montserrat"/>
              <a:buNone/>
            </a:pPr>
            <a:r>
              <a:rPr b="0" i="0" lang="en" sz="2400" u="none" cap="none" strike="noStrike">
                <a:solidFill>
                  <a:schemeClr val="lt1"/>
                </a:solidFill>
                <a:latin typeface="Montserrat"/>
                <a:ea typeface="Montserrat"/>
                <a:cs typeface="Montserrat"/>
                <a:sym typeface="Montserrat"/>
              </a:rPr>
              <a:t>CMPS-115 Summer 2018</a:t>
            </a:r>
            <a:endParaRPr b="0" i="0" sz="2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4000"/>
              <a:buFont typeface="Montserrat"/>
              <a:buNone/>
            </a:pPr>
            <a:r>
              <a:t/>
            </a:r>
            <a:endParaRPr sz="1400"/>
          </a:p>
          <a:p>
            <a:pPr indent="0" lvl="0" marL="0" marR="0" rtl="0" algn="l">
              <a:lnSpc>
                <a:spcPct val="100000"/>
              </a:lnSpc>
              <a:spcBef>
                <a:spcPts val="0"/>
              </a:spcBef>
              <a:spcAft>
                <a:spcPts val="0"/>
              </a:spcAft>
              <a:buClr>
                <a:schemeClr val="lt1"/>
              </a:buClr>
              <a:buSzPts val="4000"/>
              <a:buFont typeface="Montserrat"/>
              <a:buNone/>
            </a:pPr>
            <a:r>
              <a:rPr lang="en" sz="1400"/>
              <a:t>7/27/2018</a:t>
            </a:r>
            <a:endParaRPr sz="1400"/>
          </a:p>
        </p:txBody>
      </p:sp>
      <p:sp>
        <p:nvSpPr>
          <p:cNvPr id="180" name="Google Shape;180;p25"/>
          <p:cNvSpPr txBox="1"/>
          <p:nvPr>
            <p:ph idx="1" type="subTitle"/>
          </p:nvPr>
        </p:nvSpPr>
        <p:spPr>
          <a:xfrm>
            <a:off x="3399250" y="2864275"/>
            <a:ext cx="5854500" cy="1479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lt1"/>
              </a:buClr>
              <a:buSzPts val="1300"/>
              <a:buFont typeface="Lato"/>
              <a:buNone/>
            </a:pPr>
            <a:r>
              <a:rPr b="0" i="0" lang="en" sz="1800" u="none" cap="none" strike="noStrike">
                <a:solidFill>
                  <a:schemeClr val="lt1"/>
                </a:solidFill>
                <a:latin typeface="Lato"/>
                <a:ea typeface="Lato"/>
                <a:cs typeface="Lato"/>
                <a:sym typeface="Lato"/>
              </a:rPr>
              <a:t>Team Ｓ Ｌ Ｉ Ｍ Ｅ  Ｂ Ｏ Ｙ Ｓ</a:t>
            </a:r>
            <a:endParaRPr b="0" i="0" sz="1800" u="none" cap="none" strike="noStrike">
              <a:solidFill>
                <a:schemeClr val="lt1"/>
              </a:solidFill>
              <a:latin typeface="Lato"/>
              <a:ea typeface="Lato"/>
              <a:cs typeface="Lato"/>
              <a:sym typeface="Lato"/>
            </a:endParaRPr>
          </a:p>
          <a:p>
            <a:pPr indent="0" lvl="0" marL="0" marR="0" rtl="0" algn="l">
              <a:lnSpc>
                <a:spcPct val="150000"/>
              </a:lnSpc>
              <a:spcBef>
                <a:spcPts val="0"/>
              </a:spcBef>
              <a:spcAft>
                <a:spcPts val="0"/>
              </a:spcAft>
              <a:buClr>
                <a:schemeClr val="lt1"/>
              </a:buClr>
              <a:buSzPts val="1300"/>
              <a:buFont typeface="Lato"/>
              <a:buNone/>
            </a:pPr>
            <a:r>
              <a:t/>
            </a:r>
            <a:endParaRPr sz="1800"/>
          </a:p>
          <a:p>
            <a:pPr indent="0" lvl="0" marL="0" marR="0" rtl="0" algn="l">
              <a:lnSpc>
                <a:spcPct val="150000"/>
              </a:lnSpc>
              <a:spcBef>
                <a:spcPts val="0"/>
              </a:spcBef>
              <a:spcAft>
                <a:spcPts val="0"/>
              </a:spcAft>
              <a:buClr>
                <a:schemeClr val="lt1"/>
              </a:buClr>
              <a:buSzPts val="1300"/>
              <a:buFont typeface="Lato"/>
              <a:buNone/>
            </a:pPr>
            <a:r>
              <a:rPr b="0" i="0" lang="en" sz="1800" u="none" cap="none" strike="noStrike">
                <a:solidFill>
                  <a:schemeClr val="lt1"/>
                </a:solidFill>
                <a:latin typeface="Lato"/>
                <a:ea typeface="Lato"/>
                <a:cs typeface="Lato"/>
                <a:sym typeface="Lato"/>
              </a:rPr>
              <a:t>Team Members:</a:t>
            </a:r>
            <a:endParaRPr b="0" i="0" sz="1800" u="none" cap="none" strike="noStrike">
              <a:solidFill>
                <a:schemeClr val="lt1"/>
              </a:solidFill>
              <a:latin typeface="Lato"/>
              <a:ea typeface="Lato"/>
              <a:cs typeface="Lato"/>
              <a:sym typeface="Lato"/>
            </a:endParaRPr>
          </a:p>
          <a:p>
            <a:pPr indent="0" lvl="0" marL="0" marR="0" rtl="0" algn="l">
              <a:lnSpc>
                <a:spcPct val="150000"/>
              </a:lnSpc>
              <a:spcBef>
                <a:spcPts val="0"/>
              </a:spcBef>
              <a:spcAft>
                <a:spcPts val="0"/>
              </a:spcAft>
              <a:buClr>
                <a:schemeClr val="lt1"/>
              </a:buClr>
              <a:buSzPts val="1300"/>
              <a:buFont typeface="Lato"/>
              <a:buNone/>
            </a:pPr>
            <a:r>
              <a:rPr b="0" i="0" lang="en" sz="1800" u="none" cap="none" strike="noStrike">
                <a:solidFill>
                  <a:schemeClr val="lt1"/>
                </a:solidFill>
                <a:latin typeface="Lato"/>
                <a:ea typeface="Lato"/>
                <a:cs typeface="Lato"/>
                <a:sym typeface="Lato"/>
              </a:rPr>
              <a:t>Stephe</a:t>
            </a:r>
            <a:r>
              <a:rPr lang="en" sz="1800"/>
              <a:t>n, Riley, </a:t>
            </a:r>
            <a:r>
              <a:rPr b="0" i="0" lang="en" sz="1800" u="none" cap="none" strike="noStrike">
                <a:solidFill>
                  <a:schemeClr val="lt1"/>
                </a:solidFill>
                <a:latin typeface="Lato"/>
                <a:ea typeface="Lato"/>
                <a:cs typeface="Lato"/>
                <a:sym typeface="Lato"/>
              </a:rPr>
              <a:t>Dmitry, Ben, Marlo, Brendan</a:t>
            </a:r>
            <a:endParaRPr b="0" i="0" sz="1800" u="none" cap="none" strike="noStrike">
              <a:solidFill>
                <a:schemeClr val="lt1"/>
              </a:solidFill>
              <a:latin typeface="Lato"/>
              <a:ea typeface="Lato"/>
              <a:cs typeface="Lato"/>
              <a:sym typeface="Lato"/>
            </a:endParaRPr>
          </a:p>
        </p:txBody>
      </p:sp>
      <p:pic>
        <p:nvPicPr>
          <p:cNvPr id="181" name="Google Shape;181;p25"/>
          <p:cNvPicPr preferRelativeResize="0"/>
          <p:nvPr/>
        </p:nvPicPr>
        <p:blipFill rotWithShape="1">
          <a:blip r:embed="rId3">
            <a:alphaModFix/>
          </a:blip>
          <a:srcRect b="0" l="0" r="0" t="0"/>
          <a:stretch/>
        </p:blipFill>
        <p:spPr>
          <a:xfrm rot="152773">
            <a:off x="253550" y="1349425"/>
            <a:ext cx="2949449" cy="2949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4"/>
          <p:cNvSpPr txBox="1"/>
          <p:nvPr/>
        </p:nvSpPr>
        <p:spPr>
          <a:xfrm>
            <a:off x="2583900" y="262125"/>
            <a:ext cx="3976200" cy="12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solidFill>
                  <a:schemeClr val="lt1"/>
                </a:solidFill>
                <a:latin typeface="Montserrat"/>
                <a:ea typeface="Montserrat"/>
                <a:cs typeface="Montserrat"/>
                <a:sym typeface="Montserrat"/>
              </a:rPr>
              <a:t>Clean-em-Up!</a:t>
            </a:r>
            <a:endParaRPr b="1"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lang="en" sz="2400">
                <a:solidFill>
                  <a:schemeClr val="lt1"/>
                </a:solidFill>
                <a:latin typeface="Lato"/>
                <a:ea typeface="Lato"/>
                <a:cs typeface="Lato"/>
                <a:sym typeface="Lato"/>
              </a:rPr>
              <a:t>Did Not Enjoy</a:t>
            </a:r>
            <a:endParaRPr i="0" sz="1400" u="none" cap="none" strike="noStrike">
              <a:solidFill>
                <a:srgbClr val="000000"/>
              </a:solidFill>
              <a:latin typeface="Lato"/>
              <a:ea typeface="Lato"/>
              <a:cs typeface="Lato"/>
              <a:sym typeface="Lato"/>
            </a:endParaRPr>
          </a:p>
        </p:txBody>
      </p:sp>
      <p:sp>
        <p:nvSpPr>
          <p:cNvPr id="238" name="Google Shape;238;p34"/>
          <p:cNvSpPr txBox="1"/>
          <p:nvPr/>
        </p:nvSpPr>
        <p:spPr>
          <a:xfrm>
            <a:off x="696600" y="1588675"/>
            <a:ext cx="7750800" cy="31914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Getting the stuff to merge</a:t>
            </a:r>
            <a:endParaRPr sz="2400">
              <a:solidFill>
                <a:srgbClr val="FFFFFF"/>
              </a:solidFill>
              <a:latin typeface="Lato"/>
              <a:ea typeface="Lato"/>
              <a:cs typeface="Lato"/>
              <a:sym typeface="Lato"/>
            </a:endParaRPr>
          </a:p>
          <a:p>
            <a:pPr indent="-381000" lvl="0" marL="457200" rtl="0">
              <a:lnSpc>
                <a:spcPct val="150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Finding and fixing all the weird bugs</a:t>
            </a:r>
            <a:endParaRPr sz="2400">
              <a:solidFill>
                <a:srgbClr val="FFFFFF"/>
              </a:solidFill>
              <a:latin typeface="Lato"/>
              <a:ea typeface="Lato"/>
              <a:cs typeface="Lato"/>
              <a:sym typeface="Lato"/>
            </a:endParaRPr>
          </a:p>
          <a:p>
            <a:pPr indent="-381000" lvl="0" marL="457200" rtl="0">
              <a:lnSpc>
                <a:spcPct val="150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Not being able to implement desired features</a:t>
            </a:r>
            <a:endParaRPr sz="2400">
              <a:solidFill>
                <a:srgbClr val="FFFFFF"/>
              </a:solidFill>
              <a:latin typeface="Lato"/>
              <a:ea typeface="Lato"/>
              <a:cs typeface="Lato"/>
              <a:sym typeface="Lato"/>
            </a:endParaRPr>
          </a:p>
          <a:p>
            <a:pPr indent="-381000" lvl="0" marL="457200" rtl="0">
              <a:lnSpc>
                <a:spcPct val="150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Sprint reports felt tiring</a:t>
            </a:r>
            <a:endParaRPr sz="2400">
              <a:solidFill>
                <a:srgbClr val="FFFFFF"/>
              </a:solidFill>
              <a:latin typeface="Lato"/>
              <a:ea typeface="Lato"/>
              <a:cs typeface="Lato"/>
              <a:sym typeface="Lato"/>
            </a:endParaRPr>
          </a:p>
          <a:p>
            <a:pPr indent="-381000" lvl="0" marL="457200">
              <a:lnSpc>
                <a:spcPct val="150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Lack of time</a:t>
            </a:r>
            <a:endParaRPr sz="24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1052550" y="2941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t>Clean-em-Up!</a:t>
            </a:r>
            <a:endParaRPr b="1" sz="3600"/>
          </a:p>
          <a:p>
            <a:pPr indent="0" lvl="0" marL="0" rtl="0" algn="ctr">
              <a:spcBef>
                <a:spcPts val="0"/>
              </a:spcBef>
              <a:spcAft>
                <a:spcPts val="0"/>
              </a:spcAft>
              <a:buClr>
                <a:srgbClr val="000000"/>
              </a:buClr>
              <a:buSzPts val="2400"/>
              <a:buFont typeface="Arial"/>
              <a:buNone/>
            </a:pPr>
            <a:r>
              <a:rPr lang="en">
                <a:latin typeface="Lato"/>
                <a:ea typeface="Lato"/>
                <a:cs typeface="Lato"/>
                <a:sym typeface="Lato"/>
              </a:rPr>
              <a:t>Lessons Learned</a:t>
            </a:r>
            <a:endParaRPr/>
          </a:p>
        </p:txBody>
      </p:sp>
      <p:sp>
        <p:nvSpPr>
          <p:cNvPr id="244" name="Google Shape;244;p35"/>
          <p:cNvSpPr txBox="1"/>
          <p:nvPr>
            <p:ph idx="1" type="body"/>
          </p:nvPr>
        </p:nvSpPr>
        <p:spPr>
          <a:xfrm>
            <a:off x="39075" y="1540400"/>
            <a:ext cx="2871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What Worked</a:t>
            </a:r>
            <a:endParaRPr b="1" sz="1800"/>
          </a:p>
          <a:p>
            <a:pPr indent="-342900" lvl="0" marL="457200" rtl="0">
              <a:spcBef>
                <a:spcPts val="0"/>
              </a:spcBef>
              <a:spcAft>
                <a:spcPts val="0"/>
              </a:spcAft>
              <a:buSzPts val="1800"/>
              <a:buChar char="●"/>
            </a:pPr>
            <a:r>
              <a:rPr lang="en" sz="1800"/>
              <a:t>Scrum meetings</a:t>
            </a:r>
            <a:endParaRPr sz="1800"/>
          </a:p>
          <a:p>
            <a:pPr indent="-342900" lvl="0" marL="457200" rtl="0">
              <a:spcBef>
                <a:spcPts val="0"/>
              </a:spcBef>
              <a:spcAft>
                <a:spcPts val="0"/>
              </a:spcAft>
              <a:buSzPts val="1800"/>
              <a:buChar char="●"/>
            </a:pPr>
            <a:r>
              <a:rPr lang="en" sz="1800"/>
              <a:t>Using agile approach</a:t>
            </a:r>
            <a:endParaRPr sz="1800"/>
          </a:p>
          <a:p>
            <a:pPr indent="-342900" lvl="0" marL="457200" rtl="0">
              <a:spcBef>
                <a:spcPts val="0"/>
              </a:spcBef>
              <a:spcAft>
                <a:spcPts val="0"/>
              </a:spcAft>
              <a:buSzPts val="1800"/>
              <a:buChar char="●"/>
            </a:pPr>
            <a:r>
              <a:rPr lang="en" sz="1800"/>
              <a:t>Unity Collab</a:t>
            </a:r>
            <a:endParaRPr sz="1800"/>
          </a:p>
          <a:p>
            <a:pPr indent="-342900" lvl="0" marL="457200" rtl="0">
              <a:spcBef>
                <a:spcPts val="0"/>
              </a:spcBef>
              <a:spcAft>
                <a:spcPts val="0"/>
              </a:spcAft>
              <a:buSzPts val="1800"/>
              <a:buChar char="●"/>
            </a:pPr>
            <a:r>
              <a:rPr lang="en" sz="1800"/>
              <a:t>Unity engine made creating the game easier</a:t>
            </a:r>
            <a:endParaRPr sz="1800"/>
          </a:p>
        </p:txBody>
      </p:sp>
      <p:sp>
        <p:nvSpPr>
          <p:cNvPr id="245" name="Google Shape;245;p35"/>
          <p:cNvSpPr txBox="1"/>
          <p:nvPr/>
        </p:nvSpPr>
        <p:spPr>
          <a:xfrm>
            <a:off x="2910975" y="1540400"/>
            <a:ext cx="3105300" cy="291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Lato"/>
                <a:ea typeface="Lato"/>
                <a:cs typeface="Lato"/>
                <a:sym typeface="Lato"/>
              </a:rPr>
              <a:t>What didn’t Work</a:t>
            </a:r>
            <a:endParaRPr b="1" sz="1800">
              <a:solidFill>
                <a:srgbClr val="FFFFFF"/>
              </a:solidFill>
              <a:latin typeface="Lato"/>
              <a:ea typeface="Lato"/>
              <a:cs typeface="Lato"/>
              <a:sym typeface="Lato"/>
            </a:endParaRPr>
          </a:p>
          <a:p>
            <a:pPr indent="-342900" lvl="0" marL="457200"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Concurrent summer classes</a:t>
            </a:r>
            <a:endParaRPr sz="1800">
              <a:solidFill>
                <a:srgbClr val="FFFFFF"/>
              </a:solidFill>
              <a:latin typeface="Lato"/>
              <a:ea typeface="Lato"/>
              <a:cs typeface="Lato"/>
              <a:sym typeface="Lato"/>
            </a:endParaRPr>
          </a:p>
          <a:p>
            <a:pPr indent="-342900" lvl="0" marL="457200"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Having 2 repositories to keep up to date</a:t>
            </a:r>
            <a:endParaRPr sz="1800">
              <a:solidFill>
                <a:srgbClr val="FFFFFF"/>
              </a:solidFill>
              <a:latin typeface="Lato"/>
              <a:ea typeface="Lato"/>
              <a:cs typeface="Lato"/>
              <a:sym typeface="Lato"/>
            </a:endParaRPr>
          </a:p>
          <a:p>
            <a:pPr indent="-342900" lvl="0" marL="45720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Scheduling a time that everyone could meet at</a:t>
            </a:r>
            <a:endParaRPr sz="1800">
              <a:solidFill>
                <a:srgbClr val="FFFFFF"/>
              </a:solidFill>
              <a:latin typeface="Lato"/>
              <a:ea typeface="Lato"/>
              <a:cs typeface="Lato"/>
              <a:sym typeface="Lato"/>
            </a:endParaRPr>
          </a:p>
        </p:txBody>
      </p:sp>
      <p:sp>
        <p:nvSpPr>
          <p:cNvPr id="246" name="Google Shape;246;p35"/>
          <p:cNvSpPr txBox="1"/>
          <p:nvPr/>
        </p:nvSpPr>
        <p:spPr>
          <a:xfrm>
            <a:off x="6016275" y="1540400"/>
            <a:ext cx="3087000" cy="291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Lato"/>
                <a:ea typeface="Lato"/>
                <a:cs typeface="Lato"/>
                <a:sym typeface="Lato"/>
              </a:rPr>
              <a:t>Wished had been Done</a:t>
            </a:r>
            <a:endParaRPr b="1" sz="1800">
              <a:solidFill>
                <a:srgbClr val="FFFFFF"/>
              </a:solidFill>
              <a:latin typeface="Lato"/>
              <a:ea typeface="Lato"/>
              <a:cs typeface="Lato"/>
              <a:sym typeface="Lato"/>
            </a:endParaRPr>
          </a:p>
          <a:p>
            <a:pPr indent="-342900" lvl="0" marL="457200"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Implement the game more </a:t>
            </a:r>
            <a:r>
              <a:rPr lang="en" sz="1800">
                <a:solidFill>
                  <a:srgbClr val="FFFFFF"/>
                </a:solidFill>
                <a:latin typeface="Lato"/>
                <a:ea typeface="Lato"/>
                <a:cs typeface="Lato"/>
                <a:sym typeface="Lato"/>
              </a:rPr>
              <a:t>efficiently</a:t>
            </a:r>
            <a:endParaRPr sz="1800">
              <a:solidFill>
                <a:srgbClr val="FFFFFF"/>
              </a:solidFill>
              <a:latin typeface="Lato"/>
              <a:ea typeface="Lato"/>
              <a:cs typeface="Lato"/>
              <a:sym typeface="Lato"/>
            </a:endParaRPr>
          </a:p>
          <a:p>
            <a:pPr indent="-342900" lvl="0" marL="457200"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Being able include more mechanics</a:t>
            </a:r>
            <a:endParaRPr sz="1800">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ph idx="1" type="body"/>
          </p:nvPr>
        </p:nvSpPr>
        <p:spPr>
          <a:xfrm>
            <a:off x="801200" y="1757025"/>
            <a:ext cx="4470600" cy="2911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1"/>
              </a:buClr>
              <a:buSzPts val="2400"/>
              <a:buFont typeface="Lato"/>
              <a:buAutoNum type="arabicPeriod"/>
            </a:pPr>
            <a:r>
              <a:rPr b="0" i="0" lang="en" sz="2400" u="none" cap="none" strike="noStrike">
                <a:solidFill>
                  <a:schemeClr val="lt1"/>
                </a:solidFill>
                <a:latin typeface="Lato"/>
                <a:ea typeface="Lato"/>
                <a:cs typeface="Lato"/>
                <a:sym typeface="Lato"/>
              </a:rPr>
              <a:t>Language: C#</a:t>
            </a:r>
            <a:endParaRPr b="0" i="0" sz="2400" u="none" cap="none" strike="noStrike">
              <a:solidFill>
                <a:schemeClr val="lt1"/>
              </a:solidFill>
              <a:latin typeface="Lato"/>
              <a:ea typeface="Lato"/>
              <a:cs typeface="Lato"/>
              <a:sym typeface="Lato"/>
            </a:endParaRPr>
          </a:p>
          <a:p>
            <a:pPr indent="-381000" lvl="0" marL="457200" marR="0" rtl="0" algn="l">
              <a:lnSpc>
                <a:spcPct val="115000"/>
              </a:lnSpc>
              <a:spcBef>
                <a:spcPts val="0"/>
              </a:spcBef>
              <a:spcAft>
                <a:spcPts val="0"/>
              </a:spcAft>
              <a:buClr>
                <a:schemeClr val="lt1"/>
              </a:buClr>
              <a:buSzPts val="2400"/>
              <a:buFont typeface="Lato"/>
              <a:buAutoNum type="arabicPeriod"/>
            </a:pPr>
            <a:r>
              <a:rPr b="0" i="0" lang="en" sz="2400" u="none" cap="none" strike="noStrike">
                <a:solidFill>
                  <a:schemeClr val="lt1"/>
                </a:solidFill>
                <a:latin typeface="Lato"/>
                <a:ea typeface="Lato"/>
                <a:cs typeface="Lato"/>
                <a:sym typeface="Lato"/>
              </a:rPr>
              <a:t>Unity 2018.1.6f1 engine</a:t>
            </a:r>
            <a:endParaRPr b="0" i="0" sz="2400" u="none" cap="none" strike="noStrike">
              <a:solidFill>
                <a:schemeClr val="lt1"/>
              </a:solidFill>
              <a:latin typeface="Lato"/>
              <a:ea typeface="Lato"/>
              <a:cs typeface="Lato"/>
              <a:sym typeface="Lato"/>
            </a:endParaRPr>
          </a:p>
          <a:p>
            <a:pPr indent="-381000" lvl="0" marL="457200" marR="0" rtl="0" algn="l">
              <a:lnSpc>
                <a:spcPct val="115000"/>
              </a:lnSpc>
              <a:spcBef>
                <a:spcPts val="0"/>
              </a:spcBef>
              <a:spcAft>
                <a:spcPts val="0"/>
              </a:spcAft>
              <a:buClr>
                <a:schemeClr val="lt1"/>
              </a:buClr>
              <a:buSzPts val="2400"/>
              <a:buFont typeface="Lato"/>
              <a:buAutoNum type="arabicPeriod"/>
            </a:pPr>
            <a:r>
              <a:rPr b="0" i="0" lang="en" sz="2400" u="none" cap="none" strike="noStrike">
                <a:solidFill>
                  <a:schemeClr val="lt1"/>
                </a:solidFill>
                <a:latin typeface="Lato"/>
                <a:ea typeface="Lato"/>
                <a:cs typeface="Lato"/>
                <a:sym typeface="Lato"/>
              </a:rPr>
              <a:t>Photoshop / gimp / Maya</a:t>
            </a:r>
            <a:endParaRPr b="0" i="0" sz="2400" u="none" cap="none" strike="noStrike">
              <a:solidFill>
                <a:schemeClr val="lt1"/>
              </a:solidFill>
              <a:latin typeface="Lato"/>
              <a:ea typeface="Lato"/>
              <a:cs typeface="Lato"/>
              <a:sym typeface="Lato"/>
            </a:endParaRPr>
          </a:p>
        </p:txBody>
      </p:sp>
      <p:pic>
        <p:nvPicPr>
          <p:cNvPr id="252" name="Google Shape;252;p36"/>
          <p:cNvPicPr preferRelativeResize="0"/>
          <p:nvPr/>
        </p:nvPicPr>
        <p:blipFill rotWithShape="1">
          <a:blip r:embed="rId3">
            <a:alphaModFix/>
          </a:blip>
          <a:srcRect b="0" l="0" r="0" t="0"/>
          <a:stretch/>
        </p:blipFill>
        <p:spPr>
          <a:xfrm>
            <a:off x="6894200" y="709725"/>
            <a:ext cx="1972951" cy="2120350"/>
          </a:xfrm>
          <a:prstGeom prst="rect">
            <a:avLst/>
          </a:prstGeom>
          <a:noFill/>
          <a:ln>
            <a:noFill/>
          </a:ln>
        </p:spPr>
      </p:pic>
      <p:pic>
        <p:nvPicPr>
          <p:cNvPr id="253" name="Google Shape;253;p36"/>
          <p:cNvPicPr preferRelativeResize="0"/>
          <p:nvPr/>
        </p:nvPicPr>
        <p:blipFill rotWithShape="1">
          <a:blip r:embed="rId4">
            <a:alphaModFix/>
          </a:blip>
          <a:srcRect b="0" l="0" r="0" t="0"/>
          <a:stretch/>
        </p:blipFill>
        <p:spPr>
          <a:xfrm>
            <a:off x="5170325" y="2830075"/>
            <a:ext cx="2321299" cy="1305725"/>
          </a:xfrm>
          <a:prstGeom prst="rect">
            <a:avLst/>
          </a:prstGeom>
          <a:noFill/>
          <a:ln>
            <a:noFill/>
          </a:ln>
        </p:spPr>
      </p:pic>
      <p:pic>
        <p:nvPicPr>
          <p:cNvPr id="254" name="Google Shape;254;p36"/>
          <p:cNvPicPr preferRelativeResize="0"/>
          <p:nvPr/>
        </p:nvPicPr>
        <p:blipFill rotWithShape="1">
          <a:blip r:embed="rId5">
            <a:alphaModFix/>
          </a:blip>
          <a:srcRect b="0" l="0" r="0" t="0"/>
          <a:stretch/>
        </p:blipFill>
        <p:spPr>
          <a:xfrm>
            <a:off x="2837401" y="3251625"/>
            <a:ext cx="1864100" cy="1864100"/>
          </a:xfrm>
          <a:prstGeom prst="rect">
            <a:avLst/>
          </a:prstGeom>
          <a:noFill/>
          <a:ln>
            <a:noFill/>
          </a:ln>
        </p:spPr>
      </p:pic>
      <p:sp>
        <p:nvSpPr>
          <p:cNvPr id="255" name="Google Shape;255;p36"/>
          <p:cNvSpPr txBox="1"/>
          <p:nvPr/>
        </p:nvSpPr>
        <p:spPr>
          <a:xfrm>
            <a:off x="2583900" y="-638375"/>
            <a:ext cx="39762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solidFill>
                  <a:schemeClr val="lt1"/>
                </a:solidFill>
                <a:latin typeface="Montserrat"/>
                <a:ea typeface="Montserrat"/>
                <a:cs typeface="Montserrat"/>
                <a:sym typeface="Montserrat"/>
              </a:rPr>
              <a:t>Clean-em-Up!</a:t>
            </a:r>
            <a:endParaRPr b="1"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lang="en" sz="2400">
                <a:solidFill>
                  <a:schemeClr val="lt1"/>
                </a:solidFill>
                <a:latin typeface="Lato"/>
                <a:ea typeface="Lato"/>
                <a:cs typeface="Lato"/>
                <a:sym typeface="Lato"/>
              </a:rPr>
              <a:t>Technologies</a:t>
            </a:r>
            <a:endParaRPr sz="24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7"/>
          <p:cNvSpPr txBox="1"/>
          <p:nvPr>
            <p:ph idx="1" type="body"/>
          </p:nvPr>
        </p:nvSpPr>
        <p:spPr>
          <a:xfrm>
            <a:off x="801200" y="1757025"/>
            <a:ext cx="4470600" cy="29112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sz="2400"/>
          </a:p>
          <a:p>
            <a:pPr indent="0" lvl="0" marL="457200" marR="0" rtl="0" algn="l">
              <a:lnSpc>
                <a:spcPct val="115000"/>
              </a:lnSpc>
              <a:spcBef>
                <a:spcPts val="0"/>
              </a:spcBef>
              <a:spcAft>
                <a:spcPts val="0"/>
              </a:spcAft>
              <a:buNone/>
            </a:pPr>
            <a:r>
              <a:t/>
            </a:r>
            <a:endParaRPr sz="2400"/>
          </a:p>
        </p:txBody>
      </p:sp>
      <p:sp>
        <p:nvSpPr>
          <p:cNvPr id="261" name="Google Shape;261;p37"/>
          <p:cNvSpPr txBox="1"/>
          <p:nvPr/>
        </p:nvSpPr>
        <p:spPr>
          <a:xfrm>
            <a:off x="2583900" y="-638375"/>
            <a:ext cx="39762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solidFill>
                  <a:schemeClr val="lt1"/>
                </a:solidFill>
                <a:latin typeface="Montserrat"/>
                <a:ea typeface="Montserrat"/>
                <a:cs typeface="Montserrat"/>
                <a:sym typeface="Montserrat"/>
              </a:rPr>
              <a:t>Clean-em-Up!</a:t>
            </a:r>
            <a:endParaRPr b="1"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lang="en" sz="2400">
                <a:solidFill>
                  <a:schemeClr val="lt1"/>
                </a:solidFill>
                <a:latin typeface="Lato"/>
                <a:ea typeface="Lato"/>
                <a:cs typeface="Lato"/>
                <a:sym typeface="Lato"/>
              </a:rPr>
              <a:t>Q/A</a:t>
            </a:r>
            <a:endParaRPr sz="2400">
              <a:solidFill>
                <a:schemeClr val="lt1"/>
              </a:solidFill>
              <a:latin typeface="Lato"/>
              <a:ea typeface="Lato"/>
              <a:cs typeface="Lato"/>
              <a:sym typeface="Lato"/>
            </a:endParaRPr>
          </a:p>
        </p:txBody>
      </p:sp>
      <p:pic>
        <p:nvPicPr>
          <p:cNvPr id="262" name="Google Shape;262;p37"/>
          <p:cNvPicPr preferRelativeResize="0"/>
          <p:nvPr/>
        </p:nvPicPr>
        <p:blipFill>
          <a:blip r:embed="rId3">
            <a:alphaModFix/>
          </a:blip>
          <a:stretch>
            <a:fillRect/>
          </a:stretch>
        </p:blipFill>
        <p:spPr>
          <a:xfrm>
            <a:off x="2550348" y="1488850"/>
            <a:ext cx="4043325" cy="2911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8"/>
          <p:cNvSpPr txBox="1"/>
          <p:nvPr>
            <p:ph idx="1" type="body"/>
          </p:nvPr>
        </p:nvSpPr>
        <p:spPr>
          <a:xfrm>
            <a:off x="801200" y="1757025"/>
            <a:ext cx="4470600" cy="29112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sz="2400"/>
          </a:p>
          <a:p>
            <a:pPr indent="0" lvl="0" marL="457200" marR="0" rtl="0" algn="l">
              <a:lnSpc>
                <a:spcPct val="115000"/>
              </a:lnSpc>
              <a:spcBef>
                <a:spcPts val="0"/>
              </a:spcBef>
              <a:spcAft>
                <a:spcPts val="0"/>
              </a:spcAft>
              <a:buNone/>
            </a:pPr>
            <a:r>
              <a:t/>
            </a:r>
            <a:endParaRPr sz="2400"/>
          </a:p>
        </p:txBody>
      </p:sp>
      <p:sp>
        <p:nvSpPr>
          <p:cNvPr id="268" name="Google Shape;268;p38"/>
          <p:cNvSpPr txBox="1"/>
          <p:nvPr/>
        </p:nvSpPr>
        <p:spPr>
          <a:xfrm>
            <a:off x="2583900" y="-638375"/>
            <a:ext cx="39762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solidFill>
                  <a:schemeClr val="lt1"/>
                </a:solidFill>
                <a:latin typeface="Montserrat"/>
                <a:ea typeface="Montserrat"/>
                <a:cs typeface="Montserrat"/>
                <a:sym typeface="Montserrat"/>
              </a:rPr>
              <a:t>Clean-em-Up!</a:t>
            </a:r>
            <a:endParaRPr b="1"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lang="en" sz="2400">
                <a:solidFill>
                  <a:schemeClr val="lt1"/>
                </a:solidFill>
                <a:latin typeface="Lato"/>
                <a:ea typeface="Lato"/>
                <a:cs typeface="Lato"/>
                <a:sym typeface="Lato"/>
              </a:rPr>
              <a:t>Q/A</a:t>
            </a:r>
            <a:endParaRPr sz="24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t>Goals we set to achieve:</a:t>
            </a:r>
            <a:endParaRPr sz="2400"/>
          </a:p>
          <a:p>
            <a:pPr indent="-381000" lvl="0" marL="457200" marR="0" rtl="0" algn="l">
              <a:lnSpc>
                <a:spcPct val="115000"/>
              </a:lnSpc>
              <a:spcBef>
                <a:spcPts val="1600"/>
              </a:spcBef>
              <a:spcAft>
                <a:spcPts val="0"/>
              </a:spcAft>
              <a:buSzPts val="2400"/>
              <a:buChar char="●"/>
            </a:pPr>
            <a:r>
              <a:rPr lang="en" sz="2400"/>
              <a:t>We wanted a game that we would want to play with friends.</a:t>
            </a:r>
            <a:endParaRPr sz="2400"/>
          </a:p>
          <a:p>
            <a:pPr indent="-381000" lvl="0" marL="457200" marR="0" rtl="0" algn="l">
              <a:lnSpc>
                <a:spcPct val="115000"/>
              </a:lnSpc>
              <a:spcBef>
                <a:spcPts val="0"/>
              </a:spcBef>
              <a:spcAft>
                <a:spcPts val="0"/>
              </a:spcAft>
              <a:buSzPts val="2400"/>
              <a:buChar char="●"/>
            </a:pPr>
            <a:r>
              <a:rPr lang="en" sz="2400"/>
              <a:t>Game play should be fun for all players</a:t>
            </a:r>
            <a:endParaRPr sz="2400"/>
          </a:p>
          <a:p>
            <a:pPr indent="-381000" lvl="0" marL="457200" marR="0" rtl="0" algn="l">
              <a:lnSpc>
                <a:spcPct val="115000"/>
              </a:lnSpc>
              <a:spcBef>
                <a:spcPts val="0"/>
              </a:spcBef>
              <a:spcAft>
                <a:spcPts val="0"/>
              </a:spcAft>
              <a:buSzPts val="2400"/>
              <a:buChar char="●"/>
            </a:pPr>
            <a:r>
              <a:rPr lang="en" sz="2400"/>
              <a:t>Learn </a:t>
            </a:r>
            <a:r>
              <a:rPr lang="en" sz="2400"/>
              <a:t>agile</a:t>
            </a:r>
            <a:r>
              <a:rPr lang="en" sz="2400"/>
              <a:t> Scrum process</a:t>
            </a:r>
            <a:endParaRPr sz="2400"/>
          </a:p>
          <a:p>
            <a:pPr indent="-381000" lvl="0" marL="457200" marR="0" rtl="0" algn="l">
              <a:lnSpc>
                <a:spcPct val="115000"/>
              </a:lnSpc>
              <a:spcBef>
                <a:spcPts val="0"/>
              </a:spcBef>
              <a:spcAft>
                <a:spcPts val="0"/>
              </a:spcAft>
              <a:buSzPts val="2400"/>
              <a:buChar char="●"/>
            </a:pPr>
            <a:r>
              <a:rPr lang="en" sz="2400"/>
              <a:t>We wanted to learn how to make games in the Unity engine</a:t>
            </a:r>
            <a:endParaRPr sz="2400"/>
          </a:p>
          <a:p>
            <a:pPr indent="0" lvl="0" marL="457200" marR="0" rtl="0" algn="l">
              <a:lnSpc>
                <a:spcPct val="115000"/>
              </a:lnSpc>
              <a:spcBef>
                <a:spcPts val="1600"/>
              </a:spcBef>
              <a:spcAft>
                <a:spcPts val="1600"/>
              </a:spcAft>
              <a:buNone/>
            </a:pPr>
            <a:r>
              <a:t/>
            </a:r>
            <a:endParaRPr sz="2400"/>
          </a:p>
        </p:txBody>
      </p:sp>
      <p:sp>
        <p:nvSpPr>
          <p:cNvPr id="187" name="Google Shape;187;p26"/>
          <p:cNvSpPr txBox="1"/>
          <p:nvPr/>
        </p:nvSpPr>
        <p:spPr>
          <a:xfrm>
            <a:off x="2583900" y="-638375"/>
            <a:ext cx="39762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solidFill>
                  <a:schemeClr val="lt1"/>
                </a:solidFill>
                <a:latin typeface="Montserrat"/>
                <a:ea typeface="Montserrat"/>
                <a:cs typeface="Montserrat"/>
                <a:sym typeface="Montserrat"/>
              </a:rPr>
              <a:t>Clean-em-Up!</a:t>
            </a:r>
            <a:endParaRPr b="1"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lang="en" sz="2400">
                <a:solidFill>
                  <a:schemeClr val="lt1"/>
                </a:solidFill>
                <a:latin typeface="Lato"/>
                <a:ea typeface="Lato"/>
                <a:cs typeface="Lato"/>
                <a:sym typeface="Lato"/>
              </a:rPr>
              <a:t>Motivation</a:t>
            </a:r>
            <a:endParaRPr i="0" sz="1400" u="none" cap="none" strike="noStrike">
              <a:solidFill>
                <a:srgbClr val="00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7"/>
          <p:cNvSpPr txBox="1"/>
          <p:nvPr>
            <p:ph idx="2" type="body"/>
          </p:nvPr>
        </p:nvSpPr>
        <p:spPr>
          <a:xfrm>
            <a:off x="4572000" y="1358500"/>
            <a:ext cx="4169400" cy="3165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800"/>
              <a:t>Have Achieved</a:t>
            </a:r>
            <a:endParaRPr b="1" sz="1800"/>
          </a:p>
          <a:p>
            <a:pPr indent="-342900" lvl="0" marL="457200" rtl="0">
              <a:lnSpc>
                <a:spcPct val="150000"/>
              </a:lnSpc>
              <a:spcBef>
                <a:spcPts val="0"/>
              </a:spcBef>
              <a:spcAft>
                <a:spcPts val="0"/>
              </a:spcAft>
              <a:buSzPts val="1800"/>
              <a:buChar char="●"/>
            </a:pPr>
            <a:r>
              <a:rPr lang="en" sz="1800"/>
              <a:t>A  fun playable game </a:t>
            </a:r>
            <a:endParaRPr sz="1800"/>
          </a:p>
          <a:p>
            <a:pPr indent="-342900" lvl="0" marL="457200" rtl="0">
              <a:lnSpc>
                <a:spcPct val="150000"/>
              </a:lnSpc>
              <a:spcBef>
                <a:spcPts val="0"/>
              </a:spcBef>
              <a:spcAft>
                <a:spcPts val="0"/>
              </a:spcAft>
              <a:buSzPts val="1800"/>
              <a:buChar char="●"/>
            </a:pPr>
            <a:r>
              <a:rPr lang="en" sz="1800"/>
              <a:t>Working menus and varying player support</a:t>
            </a:r>
            <a:endParaRPr sz="1800"/>
          </a:p>
          <a:p>
            <a:pPr indent="-342900" lvl="0" marL="457200" rtl="0">
              <a:lnSpc>
                <a:spcPct val="150000"/>
              </a:lnSpc>
              <a:spcBef>
                <a:spcPts val="0"/>
              </a:spcBef>
              <a:spcAft>
                <a:spcPts val="0"/>
              </a:spcAft>
              <a:buSzPts val="1800"/>
              <a:buChar char="●"/>
            </a:pPr>
            <a:r>
              <a:rPr lang="en" sz="1800"/>
              <a:t>Unique textures and sprites</a:t>
            </a:r>
            <a:endParaRPr sz="1800"/>
          </a:p>
          <a:p>
            <a:pPr indent="-342900" lvl="0" marL="457200" rtl="0">
              <a:lnSpc>
                <a:spcPct val="150000"/>
              </a:lnSpc>
              <a:spcBef>
                <a:spcPts val="0"/>
              </a:spcBef>
              <a:spcAft>
                <a:spcPts val="0"/>
              </a:spcAft>
              <a:buSzPts val="1800"/>
              <a:buChar char="●"/>
            </a:pPr>
            <a:r>
              <a:rPr lang="en" sz="1800"/>
              <a:t>Most bugs have been resolved</a:t>
            </a:r>
            <a:endParaRPr sz="1800"/>
          </a:p>
        </p:txBody>
      </p:sp>
      <p:sp>
        <p:nvSpPr>
          <p:cNvPr id="193" name="Google Shape;193;p27"/>
          <p:cNvSpPr txBox="1"/>
          <p:nvPr>
            <p:ph type="title"/>
          </p:nvPr>
        </p:nvSpPr>
        <p:spPr>
          <a:xfrm>
            <a:off x="1052550" y="2851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t>Clean-em-Up!</a:t>
            </a:r>
            <a:endParaRPr b="1" sz="3600"/>
          </a:p>
          <a:p>
            <a:pPr indent="0" lvl="0" marL="0" rtl="0" algn="ctr">
              <a:spcBef>
                <a:spcPts val="0"/>
              </a:spcBef>
              <a:spcAft>
                <a:spcPts val="0"/>
              </a:spcAft>
              <a:buClr>
                <a:srgbClr val="000000"/>
              </a:buClr>
              <a:buSzPts val="2400"/>
              <a:buFont typeface="Arial"/>
              <a:buNone/>
            </a:pPr>
            <a:r>
              <a:rPr lang="en">
                <a:latin typeface="Lato"/>
                <a:ea typeface="Lato"/>
                <a:cs typeface="Lato"/>
                <a:sym typeface="Lato"/>
              </a:rPr>
              <a:t>Goals</a:t>
            </a:r>
            <a:endParaRPr/>
          </a:p>
        </p:txBody>
      </p:sp>
      <p:sp>
        <p:nvSpPr>
          <p:cNvPr id="194" name="Google Shape;194;p27"/>
          <p:cNvSpPr txBox="1"/>
          <p:nvPr>
            <p:ph idx="1" type="body"/>
          </p:nvPr>
        </p:nvSpPr>
        <p:spPr>
          <a:xfrm>
            <a:off x="402600" y="1358500"/>
            <a:ext cx="4169400" cy="3165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t>Set Out to Achieve</a:t>
            </a:r>
            <a:endParaRPr b="1" sz="1800"/>
          </a:p>
          <a:p>
            <a:pPr indent="-342900" lvl="0" marL="457200" rtl="0">
              <a:lnSpc>
                <a:spcPct val="115000"/>
              </a:lnSpc>
              <a:spcBef>
                <a:spcPts val="0"/>
              </a:spcBef>
              <a:spcAft>
                <a:spcPts val="0"/>
              </a:spcAft>
              <a:buSzPts val="1800"/>
              <a:buChar char="●"/>
            </a:pPr>
            <a:r>
              <a:rPr lang="en" sz="1800"/>
              <a:t>A working game that is fun to play with friends.</a:t>
            </a:r>
            <a:endParaRPr sz="1800"/>
          </a:p>
          <a:p>
            <a:pPr indent="-342900" lvl="0" marL="457200" rtl="0">
              <a:lnSpc>
                <a:spcPct val="115000"/>
              </a:lnSpc>
              <a:spcBef>
                <a:spcPts val="0"/>
              </a:spcBef>
              <a:spcAft>
                <a:spcPts val="0"/>
              </a:spcAft>
              <a:buSzPts val="1800"/>
              <a:buChar char="●"/>
            </a:pPr>
            <a:r>
              <a:rPr lang="en" sz="1800"/>
              <a:t>Complete functionality (Menus, supporting different number of player).</a:t>
            </a:r>
            <a:endParaRPr sz="1800"/>
          </a:p>
          <a:p>
            <a:pPr indent="-342900" lvl="0" marL="457200" rtl="0">
              <a:lnSpc>
                <a:spcPct val="115000"/>
              </a:lnSpc>
              <a:spcBef>
                <a:spcPts val="0"/>
              </a:spcBef>
              <a:spcAft>
                <a:spcPts val="0"/>
              </a:spcAft>
              <a:buSzPts val="1800"/>
              <a:buChar char="●"/>
            </a:pPr>
            <a:r>
              <a:rPr lang="en" sz="1800"/>
              <a:t>Visuals (sprites, textures, etc.).</a:t>
            </a:r>
            <a:endParaRPr sz="1800"/>
          </a:p>
          <a:p>
            <a:pPr indent="-342900" lvl="0" marL="457200" rtl="0">
              <a:lnSpc>
                <a:spcPct val="115000"/>
              </a:lnSpc>
              <a:spcBef>
                <a:spcPts val="0"/>
              </a:spcBef>
              <a:spcAft>
                <a:spcPts val="0"/>
              </a:spcAft>
              <a:buSzPts val="1800"/>
              <a:buChar char="●"/>
            </a:pPr>
            <a:r>
              <a:rPr lang="en" sz="1800"/>
              <a:t>A relatively polished product, minimal bugs or missing features.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8"/>
          <p:cNvSpPr txBox="1"/>
          <p:nvPr>
            <p:ph idx="1" type="body"/>
          </p:nvPr>
        </p:nvSpPr>
        <p:spPr>
          <a:xfrm>
            <a:off x="1324300" y="1631325"/>
            <a:ext cx="7038900" cy="2911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Char char="●"/>
            </a:pPr>
            <a:r>
              <a:rPr lang="en" sz="2400"/>
              <a:t>Many merge issues</a:t>
            </a:r>
            <a:endParaRPr sz="2400"/>
          </a:p>
          <a:p>
            <a:pPr indent="-381000" lvl="0" marL="457200" marR="0" rtl="0" algn="l">
              <a:lnSpc>
                <a:spcPct val="115000"/>
              </a:lnSpc>
              <a:spcBef>
                <a:spcPts val="0"/>
              </a:spcBef>
              <a:spcAft>
                <a:spcPts val="0"/>
              </a:spcAft>
              <a:buSzPts val="2400"/>
              <a:buChar char="●"/>
            </a:pPr>
            <a:r>
              <a:rPr lang="en" sz="2400"/>
              <a:t>Short development time</a:t>
            </a:r>
            <a:endParaRPr sz="2400"/>
          </a:p>
          <a:p>
            <a:pPr indent="-381000" lvl="0" marL="457200" marR="0" rtl="0" algn="l">
              <a:lnSpc>
                <a:spcPct val="115000"/>
              </a:lnSpc>
              <a:spcBef>
                <a:spcPts val="0"/>
              </a:spcBef>
              <a:spcAft>
                <a:spcPts val="0"/>
              </a:spcAft>
              <a:buSzPts val="2400"/>
              <a:buChar char="●"/>
            </a:pPr>
            <a:r>
              <a:rPr lang="en" sz="2400"/>
              <a:t>Weird bugs</a:t>
            </a:r>
            <a:endParaRPr sz="2400"/>
          </a:p>
          <a:p>
            <a:pPr indent="-381000" lvl="0" marL="457200" marR="0" rtl="0" algn="l">
              <a:lnSpc>
                <a:spcPct val="115000"/>
              </a:lnSpc>
              <a:spcBef>
                <a:spcPts val="0"/>
              </a:spcBef>
              <a:spcAft>
                <a:spcPts val="0"/>
              </a:spcAft>
              <a:buSzPts val="2400"/>
              <a:buChar char="●"/>
            </a:pPr>
            <a:r>
              <a:rPr lang="en" sz="2400"/>
              <a:t>Working with new people</a:t>
            </a:r>
            <a:endParaRPr sz="2400"/>
          </a:p>
          <a:p>
            <a:pPr indent="-381000" lvl="0" marL="457200" marR="0" rtl="0" algn="l">
              <a:lnSpc>
                <a:spcPct val="115000"/>
              </a:lnSpc>
              <a:spcBef>
                <a:spcPts val="0"/>
              </a:spcBef>
              <a:spcAft>
                <a:spcPts val="0"/>
              </a:spcAft>
              <a:buSzPts val="2400"/>
              <a:buChar char="●"/>
            </a:pPr>
            <a:r>
              <a:rPr lang="en" sz="2400"/>
              <a:t>Lack of </a:t>
            </a:r>
            <a:r>
              <a:rPr lang="en" sz="2400"/>
              <a:t>experience</a:t>
            </a:r>
            <a:r>
              <a:rPr lang="en" sz="2400"/>
              <a:t> working with Unity</a:t>
            </a:r>
            <a:endParaRPr sz="2400"/>
          </a:p>
          <a:p>
            <a:pPr indent="-381000" lvl="0" marL="457200" marR="0" rtl="0" algn="l">
              <a:lnSpc>
                <a:spcPct val="115000"/>
              </a:lnSpc>
              <a:spcBef>
                <a:spcPts val="0"/>
              </a:spcBef>
              <a:spcAft>
                <a:spcPts val="0"/>
              </a:spcAft>
              <a:buSzPts val="2400"/>
              <a:buChar char="●"/>
            </a:pPr>
            <a:r>
              <a:rPr lang="en" sz="2400"/>
              <a:t>Scheduling meetings</a:t>
            </a:r>
            <a:endParaRPr sz="2400"/>
          </a:p>
        </p:txBody>
      </p:sp>
      <p:sp>
        <p:nvSpPr>
          <p:cNvPr id="200" name="Google Shape;200;p28"/>
          <p:cNvSpPr txBox="1"/>
          <p:nvPr/>
        </p:nvSpPr>
        <p:spPr>
          <a:xfrm>
            <a:off x="2487150" y="64125"/>
            <a:ext cx="4169700" cy="15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solidFill>
                  <a:schemeClr val="lt1"/>
                </a:solidFill>
                <a:latin typeface="Montserrat"/>
                <a:ea typeface="Montserrat"/>
                <a:cs typeface="Montserrat"/>
                <a:sym typeface="Montserrat"/>
              </a:rPr>
              <a:t>Clean-em-Up!</a:t>
            </a:r>
            <a:endParaRPr b="1"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lang="en" sz="2400">
                <a:solidFill>
                  <a:schemeClr val="lt1"/>
                </a:solidFill>
                <a:latin typeface="Lato"/>
                <a:ea typeface="Lato"/>
                <a:cs typeface="Lato"/>
                <a:sym typeface="Lato"/>
              </a:rPr>
              <a:t>Challenges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9"/>
          <p:cNvSpPr txBox="1"/>
          <p:nvPr/>
        </p:nvSpPr>
        <p:spPr>
          <a:xfrm>
            <a:off x="2583900" y="-801425"/>
            <a:ext cx="39762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solidFill>
                  <a:schemeClr val="lt1"/>
                </a:solidFill>
                <a:latin typeface="Montserrat"/>
                <a:ea typeface="Montserrat"/>
                <a:cs typeface="Montserrat"/>
                <a:sym typeface="Montserrat"/>
              </a:rPr>
              <a:t>Clean-em-Up!</a:t>
            </a:r>
            <a:endParaRPr b="1"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lang="en" sz="2400">
                <a:solidFill>
                  <a:schemeClr val="lt1"/>
                </a:solidFill>
                <a:latin typeface="Lato"/>
                <a:ea typeface="Lato"/>
                <a:cs typeface="Lato"/>
                <a:sym typeface="Lato"/>
              </a:rPr>
              <a:t>Demo</a:t>
            </a:r>
            <a:endParaRPr b="0" i="0" sz="1400" u="none" cap="none" strike="noStrike">
              <a:solidFill>
                <a:srgbClr val="000000"/>
              </a:solidFill>
              <a:latin typeface="Lato"/>
              <a:ea typeface="Lato"/>
              <a:cs typeface="Lato"/>
              <a:sym typeface="Lato"/>
            </a:endParaRPr>
          </a:p>
        </p:txBody>
      </p:sp>
      <p:pic>
        <p:nvPicPr>
          <p:cNvPr id="206" name="Google Shape;206;p29"/>
          <p:cNvPicPr preferRelativeResize="0"/>
          <p:nvPr/>
        </p:nvPicPr>
        <p:blipFill>
          <a:blip r:embed="rId3">
            <a:alphaModFix/>
          </a:blip>
          <a:stretch>
            <a:fillRect/>
          </a:stretch>
        </p:blipFill>
        <p:spPr>
          <a:xfrm>
            <a:off x="1242013" y="1262400"/>
            <a:ext cx="6659975" cy="3810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0"/>
          <p:cNvPicPr preferRelativeResize="0"/>
          <p:nvPr/>
        </p:nvPicPr>
        <p:blipFill>
          <a:blip r:embed="rId3">
            <a:alphaModFix/>
          </a:blip>
          <a:stretch>
            <a:fillRect/>
          </a:stretch>
        </p:blipFill>
        <p:spPr>
          <a:xfrm>
            <a:off x="4888825" y="2706662"/>
            <a:ext cx="3476174" cy="1992500"/>
          </a:xfrm>
          <a:prstGeom prst="rect">
            <a:avLst/>
          </a:prstGeom>
          <a:noFill/>
          <a:ln>
            <a:noFill/>
          </a:ln>
        </p:spPr>
      </p:pic>
      <p:pic>
        <p:nvPicPr>
          <p:cNvPr id="212" name="Google Shape;212;p30"/>
          <p:cNvPicPr preferRelativeResize="0"/>
          <p:nvPr/>
        </p:nvPicPr>
        <p:blipFill>
          <a:blip r:embed="rId4">
            <a:alphaModFix/>
          </a:blip>
          <a:stretch>
            <a:fillRect/>
          </a:stretch>
        </p:blipFill>
        <p:spPr>
          <a:xfrm>
            <a:off x="1095825" y="2706659"/>
            <a:ext cx="3476174" cy="1992468"/>
          </a:xfrm>
          <a:prstGeom prst="rect">
            <a:avLst/>
          </a:prstGeom>
          <a:noFill/>
          <a:ln>
            <a:noFill/>
          </a:ln>
        </p:spPr>
      </p:pic>
      <p:pic>
        <p:nvPicPr>
          <p:cNvPr id="213" name="Google Shape;213;p30"/>
          <p:cNvPicPr preferRelativeResize="0"/>
          <p:nvPr/>
        </p:nvPicPr>
        <p:blipFill>
          <a:blip r:embed="rId5">
            <a:alphaModFix/>
          </a:blip>
          <a:stretch>
            <a:fillRect/>
          </a:stretch>
        </p:blipFill>
        <p:spPr>
          <a:xfrm>
            <a:off x="4888825" y="504082"/>
            <a:ext cx="3476177" cy="1991705"/>
          </a:xfrm>
          <a:prstGeom prst="rect">
            <a:avLst/>
          </a:prstGeom>
          <a:noFill/>
          <a:ln>
            <a:noFill/>
          </a:ln>
        </p:spPr>
      </p:pic>
      <p:pic>
        <p:nvPicPr>
          <p:cNvPr id="214" name="Google Shape;214;p30"/>
          <p:cNvPicPr preferRelativeResize="0"/>
          <p:nvPr/>
        </p:nvPicPr>
        <p:blipFill>
          <a:blip r:embed="rId6">
            <a:alphaModFix/>
          </a:blip>
          <a:stretch>
            <a:fillRect/>
          </a:stretch>
        </p:blipFill>
        <p:spPr>
          <a:xfrm>
            <a:off x="1095825" y="504073"/>
            <a:ext cx="3476174" cy="19925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1"/>
          <p:cNvSpPr txBox="1"/>
          <p:nvPr/>
        </p:nvSpPr>
        <p:spPr>
          <a:xfrm>
            <a:off x="1565700" y="0"/>
            <a:ext cx="6012600" cy="13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solidFill>
                  <a:schemeClr val="lt1"/>
                </a:solidFill>
                <a:latin typeface="Montserrat"/>
                <a:ea typeface="Montserrat"/>
                <a:cs typeface="Montserrat"/>
                <a:sym typeface="Montserrat"/>
              </a:rPr>
              <a:t>Clean-em-Up!</a:t>
            </a:r>
            <a:endParaRPr b="1"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lang="en" sz="2400">
                <a:solidFill>
                  <a:schemeClr val="lt1"/>
                </a:solidFill>
                <a:latin typeface="Lato"/>
                <a:ea typeface="Lato"/>
                <a:cs typeface="Lato"/>
                <a:sym typeface="Lato"/>
              </a:rPr>
              <a:t>Diagram</a:t>
            </a:r>
            <a:endParaRPr b="0" i="0" sz="1400" u="none" cap="none" strike="noStrike">
              <a:solidFill>
                <a:srgbClr val="000000"/>
              </a:solidFill>
              <a:latin typeface="Lato"/>
              <a:ea typeface="Lato"/>
              <a:cs typeface="Lato"/>
              <a:sym typeface="Lato"/>
            </a:endParaRPr>
          </a:p>
        </p:txBody>
      </p:sp>
      <p:pic>
        <p:nvPicPr>
          <p:cNvPr id="220" name="Google Shape;220;p31"/>
          <p:cNvPicPr preferRelativeResize="0"/>
          <p:nvPr/>
        </p:nvPicPr>
        <p:blipFill>
          <a:blip r:embed="rId3">
            <a:alphaModFix/>
          </a:blip>
          <a:stretch>
            <a:fillRect/>
          </a:stretch>
        </p:blipFill>
        <p:spPr>
          <a:xfrm>
            <a:off x="738175" y="1193813"/>
            <a:ext cx="7667625" cy="3895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1052550" y="3123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t>Clean-em-Up!</a:t>
            </a:r>
            <a:endParaRPr b="1" sz="3600"/>
          </a:p>
          <a:p>
            <a:pPr indent="0" lvl="0" marL="0" rtl="0" algn="ctr">
              <a:spcBef>
                <a:spcPts val="0"/>
              </a:spcBef>
              <a:spcAft>
                <a:spcPts val="0"/>
              </a:spcAft>
              <a:buClr>
                <a:srgbClr val="000000"/>
              </a:buClr>
              <a:buSzPts val="2400"/>
              <a:buFont typeface="Arial"/>
              <a:buNone/>
            </a:pPr>
            <a:r>
              <a:rPr lang="en">
                <a:latin typeface="Lato"/>
                <a:ea typeface="Lato"/>
                <a:cs typeface="Lato"/>
                <a:sym typeface="Lato"/>
              </a:rPr>
              <a:t>Project Management Techniques</a:t>
            </a:r>
            <a:endParaRPr/>
          </a:p>
        </p:txBody>
      </p:sp>
      <p:sp>
        <p:nvSpPr>
          <p:cNvPr id="226" name="Google Shape;226;p32"/>
          <p:cNvSpPr txBox="1"/>
          <p:nvPr>
            <p:ph idx="1" type="body"/>
          </p:nvPr>
        </p:nvSpPr>
        <p:spPr>
          <a:xfrm>
            <a:off x="1249950" y="1798525"/>
            <a:ext cx="7038900" cy="2911200"/>
          </a:xfrm>
          <a:prstGeom prst="rect">
            <a:avLst/>
          </a:prstGeom>
        </p:spPr>
        <p:txBody>
          <a:bodyPr anchorCtr="0" anchor="t" bIns="91425" lIns="91425" spcFirstLastPara="1" rIns="91425" wrap="square" tIns="91425">
            <a:noAutofit/>
          </a:bodyPr>
          <a:lstStyle/>
          <a:p>
            <a:pPr indent="-381000" lvl="0" marL="457200" rtl="0">
              <a:lnSpc>
                <a:spcPct val="150000"/>
              </a:lnSpc>
              <a:spcBef>
                <a:spcPts val="0"/>
              </a:spcBef>
              <a:spcAft>
                <a:spcPts val="0"/>
              </a:spcAft>
              <a:buSzPts val="2400"/>
              <a:buChar char="●"/>
            </a:pPr>
            <a:r>
              <a:rPr lang="en" sz="2400"/>
              <a:t>Scrum</a:t>
            </a:r>
            <a:endParaRPr sz="2400"/>
          </a:p>
          <a:p>
            <a:pPr indent="-381000" lvl="0" marL="457200" rtl="0">
              <a:lnSpc>
                <a:spcPct val="150000"/>
              </a:lnSpc>
              <a:spcBef>
                <a:spcPts val="0"/>
              </a:spcBef>
              <a:spcAft>
                <a:spcPts val="0"/>
              </a:spcAft>
              <a:buSzPts val="2400"/>
              <a:buChar char="●"/>
            </a:pPr>
            <a:r>
              <a:rPr lang="en" sz="2400"/>
              <a:t>Trello was sufficient as a virtual Scrum board</a:t>
            </a:r>
            <a:endParaRPr sz="2400"/>
          </a:p>
          <a:p>
            <a:pPr indent="-381000" lvl="0" marL="457200" rtl="0">
              <a:lnSpc>
                <a:spcPct val="150000"/>
              </a:lnSpc>
              <a:spcBef>
                <a:spcPts val="0"/>
              </a:spcBef>
              <a:spcAft>
                <a:spcPts val="0"/>
              </a:spcAft>
              <a:buSzPts val="2400"/>
              <a:buChar char="●"/>
            </a:pPr>
            <a:r>
              <a:rPr lang="en" sz="2400"/>
              <a:t>Version Control via GitHub and Unity Collab</a:t>
            </a:r>
            <a:endParaRPr sz="2400"/>
          </a:p>
          <a:p>
            <a:pPr indent="-381000" lvl="0" marL="457200" rtl="0">
              <a:lnSpc>
                <a:spcPct val="150000"/>
              </a:lnSpc>
              <a:spcBef>
                <a:spcPts val="0"/>
              </a:spcBef>
              <a:spcAft>
                <a:spcPts val="0"/>
              </a:spcAft>
              <a:buSzPts val="2400"/>
              <a:buChar char="●"/>
            </a:pPr>
            <a:r>
              <a:rPr lang="en" sz="2400"/>
              <a:t>Document Sharing via Google Drive</a:t>
            </a:r>
            <a:endParaRPr sz="2400"/>
          </a:p>
          <a:p>
            <a:pPr indent="-381000" lvl="0" marL="457200" rtl="0">
              <a:lnSpc>
                <a:spcPct val="150000"/>
              </a:lnSpc>
              <a:spcBef>
                <a:spcPts val="0"/>
              </a:spcBef>
              <a:spcAft>
                <a:spcPts val="0"/>
              </a:spcAft>
              <a:buSzPts val="2400"/>
              <a:buChar char="●"/>
            </a:pPr>
            <a:r>
              <a:rPr lang="en" sz="2400"/>
              <a:t>Discord to </a:t>
            </a:r>
            <a:r>
              <a:rPr lang="en" sz="2400"/>
              <a:t>schedule</a:t>
            </a:r>
            <a:r>
              <a:rPr lang="en" sz="2400"/>
              <a:t> and </a:t>
            </a:r>
            <a:r>
              <a:rPr lang="en" sz="2400"/>
              <a:t>communicate</a:t>
            </a:r>
            <a:endParaRPr sz="2400"/>
          </a:p>
          <a:p>
            <a:pPr indent="0" lvl="0" marL="0">
              <a:lnSpc>
                <a:spcPct val="150000"/>
              </a:lnSpc>
              <a:spcBef>
                <a:spcPts val="0"/>
              </a:spcBef>
              <a:spcAft>
                <a:spcPts val="0"/>
              </a:spcAft>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3"/>
          <p:cNvSpPr txBox="1"/>
          <p:nvPr/>
        </p:nvSpPr>
        <p:spPr>
          <a:xfrm>
            <a:off x="2583900" y="229750"/>
            <a:ext cx="3976200" cy="129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4000"/>
              <a:buFont typeface="Montserrat"/>
              <a:buNone/>
            </a:pPr>
            <a:r>
              <a:rPr b="1" lang="en" sz="3600">
                <a:solidFill>
                  <a:schemeClr val="lt1"/>
                </a:solidFill>
                <a:latin typeface="Montserrat"/>
                <a:ea typeface="Montserrat"/>
                <a:cs typeface="Montserrat"/>
                <a:sym typeface="Montserrat"/>
              </a:rPr>
              <a:t>Clean-em-Up!</a:t>
            </a:r>
            <a:endParaRPr b="1" i="0" sz="3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lang="en" sz="2400">
                <a:solidFill>
                  <a:schemeClr val="lt1"/>
                </a:solidFill>
                <a:latin typeface="Lato"/>
                <a:ea typeface="Lato"/>
                <a:cs typeface="Lato"/>
                <a:sym typeface="Lato"/>
              </a:rPr>
              <a:t>Enjoyed</a:t>
            </a:r>
            <a:endParaRPr b="0" i="0" sz="1400" u="none" cap="none" strike="noStrike">
              <a:solidFill>
                <a:srgbClr val="000000"/>
              </a:solidFill>
              <a:latin typeface="Lato"/>
              <a:ea typeface="Lato"/>
              <a:cs typeface="Lato"/>
              <a:sym typeface="Lato"/>
            </a:endParaRPr>
          </a:p>
        </p:txBody>
      </p:sp>
      <p:sp>
        <p:nvSpPr>
          <p:cNvPr id="232" name="Google Shape;232;p33"/>
          <p:cNvSpPr txBox="1"/>
          <p:nvPr/>
        </p:nvSpPr>
        <p:spPr>
          <a:xfrm>
            <a:off x="1297550" y="1776025"/>
            <a:ext cx="7478700" cy="33198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Making a game</a:t>
            </a:r>
            <a:endParaRPr sz="2400">
              <a:solidFill>
                <a:srgbClr val="FFFFFF"/>
              </a:solidFill>
              <a:latin typeface="Lato"/>
              <a:ea typeface="Lato"/>
              <a:cs typeface="Lato"/>
              <a:sym typeface="Lato"/>
            </a:endParaRPr>
          </a:p>
          <a:p>
            <a:pPr indent="-381000" lvl="0" marL="457200" rtl="0">
              <a:lnSpc>
                <a:spcPct val="150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Attending Scrum meetings</a:t>
            </a:r>
            <a:endParaRPr sz="2400">
              <a:solidFill>
                <a:srgbClr val="FFFFFF"/>
              </a:solidFill>
              <a:latin typeface="Lato"/>
              <a:ea typeface="Lato"/>
              <a:cs typeface="Lato"/>
              <a:sym typeface="Lato"/>
            </a:endParaRPr>
          </a:p>
          <a:p>
            <a:pPr indent="-381000" lvl="0" marL="457200" rtl="0">
              <a:lnSpc>
                <a:spcPct val="150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Programing in Unity</a:t>
            </a:r>
            <a:endParaRPr sz="2400">
              <a:solidFill>
                <a:srgbClr val="FFFFFF"/>
              </a:solidFill>
              <a:latin typeface="Lato"/>
              <a:ea typeface="Lato"/>
              <a:cs typeface="Lato"/>
              <a:sym typeface="Lato"/>
            </a:endParaRPr>
          </a:p>
          <a:p>
            <a:pPr indent="-381000" lvl="0" marL="457200" rtl="0">
              <a:lnSpc>
                <a:spcPct val="150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Play testing the game</a:t>
            </a:r>
            <a:endParaRPr sz="2400">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